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1.xml" ContentType="application/vnd.openxmlformats-officedocument.presentationml.tags+xml"/>
  <Override PartName="/ppt/notesSlides/notesSlide40.xml" ContentType="application/vnd.openxmlformats-officedocument.presentationml.notesSlide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4"/>
  </p:notesMasterIdLst>
  <p:sldIdLst>
    <p:sldId id="1066" r:id="rId2"/>
    <p:sldId id="759" r:id="rId3"/>
    <p:sldId id="788" r:id="rId4"/>
    <p:sldId id="928" r:id="rId5"/>
    <p:sldId id="929" r:id="rId6"/>
    <p:sldId id="886" r:id="rId7"/>
    <p:sldId id="792" r:id="rId8"/>
    <p:sldId id="795" r:id="rId9"/>
    <p:sldId id="812" r:id="rId10"/>
    <p:sldId id="960" r:id="rId11"/>
    <p:sldId id="933" r:id="rId12"/>
    <p:sldId id="963" r:id="rId13"/>
    <p:sldId id="771" r:id="rId14"/>
    <p:sldId id="865" r:id="rId15"/>
    <p:sldId id="935" r:id="rId16"/>
    <p:sldId id="964" r:id="rId17"/>
    <p:sldId id="936" r:id="rId18"/>
    <p:sldId id="937" r:id="rId19"/>
    <p:sldId id="939" r:id="rId20"/>
    <p:sldId id="940" r:id="rId21"/>
    <p:sldId id="941" r:id="rId22"/>
    <p:sldId id="946" r:id="rId23"/>
    <p:sldId id="947" r:id="rId24"/>
    <p:sldId id="966" r:id="rId25"/>
    <p:sldId id="949" r:id="rId26"/>
    <p:sldId id="950" r:id="rId27"/>
    <p:sldId id="951" r:id="rId28"/>
    <p:sldId id="953" r:id="rId29"/>
    <p:sldId id="1067" r:id="rId30"/>
    <p:sldId id="1054" r:id="rId31"/>
    <p:sldId id="1091" r:id="rId32"/>
    <p:sldId id="1056" r:id="rId33"/>
    <p:sldId id="1058" r:id="rId34"/>
    <p:sldId id="1092" r:id="rId35"/>
    <p:sldId id="1093" r:id="rId36"/>
    <p:sldId id="1094" r:id="rId37"/>
    <p:sldId id="1061" r:id="rId38"/>
    <p:sldId id="1095" r:id="rId39"/>
    <p:sldId id="1096" r:id="rId40"/>
    <p:sldId id="1098" r:id="rId41"/>
    <p:sldId id="1101" r:id="rId42"/>
    <p:sldId id="874" r:id="rId43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15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2" autoAdjust="0"/>
    <p:restoredTop sz="86402" autoAdjust="0"/>
  </p:normalViewPr>
  <p:slideViewPr>
    <p:cSldViewPr snapToGrid="0" showGuides="1">
      <p:cViewPr varScale="1">
        <p:scale>
          <a:sx n="130" d="100"/>
          <a:sy n="130" d="100"/>
        </p:scale>
        <p:origin x="816" y="11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2.3.5 – Hot Keys and Shortcuts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6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2.3.5 – Hot Keys and Shortcuts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3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14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Basic Device Configuration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2.4.1 – Device 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4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15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Basic Device Configuration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2.4.3 – Configure Passwords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9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16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Basic Device Configuration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2.4.3 – Configure Passwords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17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Basic Device Configuration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2.4.4 – Encrypt Passwords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62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18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Basic Device Configuration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2.4.5 – Banner Messages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15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– Save Configurations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7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5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3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– Save Configurations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2.5.2 – Alter the Running Configuration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99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– Ports and Addresses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32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23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– Ports and Addresses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2.6.1 – IP Addresses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04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24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– Ports and Addresses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2.6.1 – IP Addresses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7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– Configure IP Addressing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34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26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– Configure IP Addressing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2.7.1 – Manual IP Address Configuration for End Devices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74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27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– Configure IP Addressing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2.7.2 – Automatic IP Address Configuration for End Devices</a:t>
            </a:r>
            <a:endParaRPr lang="en-US" dirty="0"/>
          </a:p>
          <a:p>
            <a:r>
              <a:rPr lang="en-US" dirty="0"/>
              <a:t>2.7.3 – Syntax Checker – Verify Windows PC IP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731184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28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– Configure IP Addressing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2.7.4 – Switch Virtual Interface Configuration</a:t>
            </a:r>
            <a:endParaRPr lang="en-US" dirty="0"/>
          </a:p>
          <a:p>
            <a:r>
              <a:rPr lang="en-US" dirty="0"/>
              <a:t>2.7.5 – Syntax Checker – Configure a Switch Virtual interface</a:t>
            </a:r>
          </a:p>
        </p:txBody>
      </p:sp>
    </p:spTree>
    <p:extLst>
      <p:ext uri="{BB962C8B-B14F-4D97-AF65-F5344CB8AC3E}">
        <p14:creationId xmlns:p14="http://schemas.microsoft.com/office/powerpoint/2010/main" val="3049598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Configure Initial Router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– Configure Initial Router Settings</a:t>
            </a:r>
          </a:p>
          <a:p>
            <a:r>
              <a:rPr lang="en-US" dirty="0"/>
              <a:t>10.1.1 – Basic Routing Configuration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4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93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10.1 – Configure Initial Router Settings</a:t>
            </a:r>
          </a:p>
          <a:p>
            <a:r>
              <a:rPr lang="en-US" dirty="0"/>
              <a:t>10.1.2 – Basic Routing Configuration Example</a:t>
            </a:r>
          </a:p>
          <a:p>
            <a:r>
              <a:rPr lang="en-US" dirty="0"/>
              <a:t>10.1.3 - Syntax Checker – Configure Initial Router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57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Configure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10.2.1 – Configure Router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39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10.2.2 – Configure Router Interfaces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3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10.2.2 – Configure Router Interfaces Example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6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10.2.3 – Verify Interface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83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62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42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Basic Router Configuration</a:t>
            </a:r>
          </a:p>
          <a:p>
            <a:r>
              <a:rPr lang="en-US" dirty="0"/>
              <a:t>10.2 – Configure Interfaces</a:t>
            </a:r>
          </a:p>
          <a:p>
            <a:r>
              <a:rPr lang="en-US" dirty="0"/>
              <a:t>10.2.4 – Configuration Verification Commands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7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5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Cisco IOS Access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2.1.5 – Terminal Emulation Programs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2.1.6 – Check Your Understanding - Cisco IOS Access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9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68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42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>
                <a:solidFill>
                  <a:prstClr val="black"/>
                </a:solidFill>
              </a:rPr>
              <a:pPr/>
              <a:t>7</a:t>
            </a:fld>
            <a:endParaRPr lang="en-US" altLang="en-US" sz="800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2.2.1 – Primary Command Modes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– IOS </a:t>
            </a:r>
            <a:r>
              <a:rPr lang="en-US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Navigation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2.2.4 – Navigate Between IOS 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17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Basic Switch and End Device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 – The Command Structure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2.3.1 – Basic IOS Command Structure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5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E15DE-CE12-5254-677C-27D18A7F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75" y="2290522"/>
            <a:ext cx="6393425" cy="75755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Switch and End Device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231961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Basic IOS Command Structure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0099" y="3123949"/>
            <a:ext cx="7543801" cy="12015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Keyword</a:t>
            </a:r>
            <a:r>
              <a:rPr lang="en-US" dirty="0"/>
              <a:t> – </a:t>
            </a:r>
            <a:r>
              <a:rPr lang="en-US" sz="1400" dirty="0"/>
              <a:t>This is a specific parameter defined in the operating system (in the figure, </a:t>
            </a:r>
            <a:r>
              <a:rPr lang="en-US" sz="1400" b="1" dirty="0"/>
              <a:t>ip protocols</a:t>
            </a:r>
            <a:r>
              <a:rPr lang="en-US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Argument</a:t>
            </a:r>
            <a:r>
              <a:rPr lang="en-US" dirty="0"/>
              <a:t> - </a:t>
            </a:r>
            <a:r>
              <a:rPr lang="en-US" sz="1400" dirty="0"/>
              <a:t>This is not predefined; it is a value or variable defined by the user (in the figure, </a:t>
            </a:r>
            <a:r>
              <a:rPr lang="en-US" sz="1400" b="1" dirty="0"/>
              <a:t>192.168.10.5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C5DF7-E4C5-654F-89C0-5DF1D6C2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818033"/>
            <a:ext cx="5219700" cy="210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541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The Command Structure</a:t>
            </a:r>
            <a:br>
              <a:rPr lang="en-US" dirty="0"/>
            </a:br>
            <a:r>
              <a:rPr lang="en-US" dirty="0"/>
              <a:t>Hot Keys and Shortcuts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399" y="852663"/>
            <a:ext cx="8107681" cy="14638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IOS CLI provides hot keys and shortcuts that make configuring, monitoring, and troubleshooting easier.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Commands and keywords can be shortened to the minimum number of characters that identify a unique selection. For example, the </a:t>
            </a:r>
            <a:r>
              <a:rPr lang="en-US" sz="1600" b="1" dirty="0"/>
              <a:t>configure</a:t>
            </a:r>
            <a:r>
              <a:rPr lang="en-US" sz="1600" dirty="0"/>
              <a:t> command can be shortened to </a:t>
            </a:r>
            <a:r>
              <a:rPr lang="en-US" sz="1600" b="1" dirty="0"/>
              <a:t>conf</a:t>
            </a:r>
            <a:r>
              <a:rPr lang="en-US" sz="1600" dirty="0"/>
              <a:t> because </a:t>
            </a:r>
            <a:r>
              <a:rPr lang="en-US" sz="1600" b="1" dirty="0"/>
              <a:t>configure</a:t>
            </a:r>
            <a:r>
              <a:rPr lang="en-US" sz="1600" dirty="0"/>
              <a:t> is the only command that begins with </a:t>
            </a:r>
            <a:r>
              <a:rPr lang="en-US" sz="1600" b="1" dirty="0"/>
              <a:t>conf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01AB2-104C-D94E-AE37-A95B7349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020" y="2571750"/>
            <a:ext cx="27178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A3EFC-521E-2F4F-B03D-C10C9DA9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50" y="3401060"/>
            <a:ext cx="48895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82630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Keys and Shortcuts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7037" y="852663"/>
            <a:ext cx="4043687" cy="1310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a command output produces more text than can be displayed in a terminal window, the IOS will display a </a:t>
            </a:r>
            <a:r>
              <a:rPr lang="en-US" sz="1400" b="1" dirty="0"/>
              <a:t>“--More--”</a:t>
            </a:r>
            <a:r>
              <a:rPr lang="en-US" sz="1400" dirty="0"/>
              <a:t> prompt. The table below describes the keystrokes that can be used when this prompt is displayed.</a:t>
            </a:r>
            <a:endParaRPr lang="en-US" altLang="ja-JP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25177-1828-664C-8118-894B1B29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762" y="1092891"/>
            <a:ext cx="3759201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below lists commands that can be used to exit out of an operation.</a:t>
            </a:r>
            <a:endParaRPr lang="en-US" altLang="ja-JP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E2A07B-4FCF-B84B-9C9F-0212AB07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21810"/>
              </p:ext>
            </p:extLst>
          </p:nvPr>
        </p:nvGraphicFramePr>
        <p:xfrm>
          <a:off x="4571998" y="2163063"/>
          <a:ext cx="4490728" cy="190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136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3171592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227045">
                <a:tc>
                  <a:txBody>
                    <a:bodyPr/>
                    <a:lstStyle/>
                    <a:p>
                      <a:r>
                        <a:rPr lang="en-US" sz="1200" dirty="0"/>
                        <a:t>Keystroke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0207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Ctrl-C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When in any configuration mode, ends the configuration mode and returns to privileged EXEC mode. 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Ctrl-Z</a:t>
                      </a:r>
                      <a:endParaRPr lang="en-US" sz="105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When in any configuration mode, ends the configuration mode and returns to privileged EXEC mode.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Ctrl-Shift-6</a:t>
                      </a:r>
                      <a:endParaRPr lang="en-US" sz="1050" b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All-purpose break sequence used to abort DNS lookups, traceroutes, pings, etc.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169B05-C0C2-8F40-9CAB-6506A2AF6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58243"/>
              </p:ext>
            </p:extLst>
          </p:nvPr>
        </p:nvGraphicFramePr>
        <p:xfrm>
          <a:off x="447037" y="2163063"/>
          <a:ext cx="3861462" cy="190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18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2391444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301674">
                <a:tc>
                  <a:txBody>
                    <a:bodyPr/>
                    <a:lstStyle/>
                    <a:p>
                      <a:r>
                        <a:rPr lang="en-US" sz="1200" dirty="0"/>
                        <a:t>Keystroke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52140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>
                          <a:effectLst/>
                        </a:rPr>
                        <a:t>Enter</a:t>
                      </a:r>
                      <a:r>
                        <a:rPr lang="en-US" sz="1050" b="0">
                          <a:effectLst/>
                        </a:rPr>
                        <a:t> Key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Displays the next line.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523645">
                <a:tc>
                  <a:txBody>
                    <a:bodyPr/>
                    <a:lstStyle/>
                    <a:p>
                      <a:pPr fontAlgn="ctr"/>
                      <a:r>
                        <a:rPr lang="en-US" sz="1050" b="1" dirty="0">
                          <a:effectLst/>
                        </a:rPr>
                        <a:t>Space</a:t>
                      </a:r>
                      <a:r>
                        <a:rPr lang="en-US" sz="1050" b="0" dirty="0">
                          <a:effectLst/>
                        </a:rPr>
                        <a:t> Bar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>
                          <a:effectLst/>
                        </a:rPr>
                        <a:t>Displays the next screen.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523645"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Any other key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50" b="0" dirty="0">
                          <a:effectLst/>
                        </a:rPr>
                        <a:t>Ends the display string, returning to privileged EXEC mode.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5958242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8031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Basic Device 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Basic Device Configuration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Device Names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839" y="855701"/>
            <a:ext cx="7819026" cy="1102977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first configuration command on any device : unique hostname.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By default, all devices are assigned a factory default name. For example, a Cisco IOS switch is "</a:t>
            </a:r>
            <a:r>
              <a:rPr lang="en-US" sz="1600" dirty="0">
                <a:solidFill>
                  <a:srgbClr val="FF0000"/>
                </a:solidFill>
              </a:rPr>
              <a:t>Switch</a:t>
            </a:r>
            <a:r>
              <a:rPr lang="en-US" sz="1600" dirty="0"/>
              <a:t>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4244C-923F-EB45-BEF5-9FC7D9C2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14" y="2180680"/>
            <a:ext cx="3797300" cy="62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5705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Configure Passwords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1865173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Securing user EXEC mode access: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400" dirty="0"/>
              <a:t>First enter line console configuration mode using the </a:t>
            </a:r>
            <a:r>
              <a:rPr lang="en-US" sz="1400" b="1" dirty="0"/>
              <a:t>line console 0 </a:t>
            </a:r>
            <a:r>
              <a:rPr lang="en-US" sz="1400" dirty="0"/>
              <a:t>command in global configuration mode.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400" dirty="0"/>
              <a:t>Next, specify the user EXEC mode password using the </a:t>
            </a:r>
            <a:r>
              <a:rPr lang="en-US" sz="1400" b="1" dirty="0"/>
              <a:t>password</a:t>
            </a:r>
            <a:r>
              <a:rPr lang="en-US" sz="1400" dirty="0"/>
              <a:t> </a:t>
            </a:r>
            <a:r>
              <a:rPr lang="en-US" sz="1400" i="1" dirty="0"/>
              <a:t>password</a:t>
            </a:r>
            <a:r>
              <a:rPr lang="en-US" sz="1400" dirty="0"/>
              <a:t> command.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400" dirty="0"/>
              <a:t>Finally, enable user EXEC access using the </a:t>
            </a:r>
            <a:r>
              <a:rPr lang="en-US" sz="1400" b="1" dirty="0"/>
              <a:t>login</a:t>
            </a:r>
            <a:r>
              <a:rPr lang="en-US" sz="1400" dirty="0"/>
              <a:t> command.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145356" y="2944203"/>
            <a:ext cx="4426644" cy="107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Securing privileged EXEC mode access: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300" dirty="0"/>
              <a:t> First enter global configuration mode.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300" dirty="0"/>
              <a:t> Next, use the </a:t>
            </a:r>
            <a:r>
              <a:rPr lang="en-US" sz="1300" b="1" dirty="0"/>
              <a:t>enable secret</a:t>
            </a:r>
            <a:r>
              <a:rPr lang="en-US" sz="1300" dirty="0"/>
              <a:t> </a:t>
            </a:r>
            <a:r>
              <a:rPr lang="en-US" sz="1300" i="1" dirty="0"/>
              <a:t>password</a:t>
            </a:r>
            <a:r>
              <a:rPr lang="en-US" sz="1300" dirty="0"/>
              <a:t> 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E8DCB-ADC8-5149-96DE-4E8790F2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3" y="1223873"/>
            <a:ext cx="3937000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20BD9-091B-B44F-B1C1-A553064ED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3" y="2944203"/>
            <a:ext cx="3937000" cy="76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4116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Configure Passwords: VTY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1865173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Securing VTY line access: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First enter line VTY configuration mode using the </a:t>
            </a:r>
            <a:r>
              <a:rPr lang="en-US" sz="1600" b="1" dirty="0"/>
              <a:t>line </a:t>
            </a:r>
            <a:r>
              <a:rPr lang="en-US" sz="1600" b="1" dirty="0" err="1"/>
              <a:t>vty</a:t>
            </a:r>
            <a:r>
              <a:rPr lang="en-US" sz="1600" b="1" dirty="0"/>
              <a:t> 0 15 </a:t>
            </a:r>
            <a:r>
              <a:rPr lang="en-US" sz="1600" dirty="0"/>
              <a:t>command in global configuration mode.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Next, specify the VTY password using the </a:t>
            </a:r>
            <a:r>
              <a:rPr lang="en-US" sz="1600" b="1" dirty="0"/>
              <a:t>password</a:t>
            </a:r>
            <a:r>
              <a:rPr lang="en-US" sz="1600" dirty="0"/>
              <a:t> </a:t>
            </a:r>
            <a:r>
              <a:rPr lang="en-US" sz="1600" i="1" dirty="0"/>
              <a:t>password</a:t>
            </a:r>
            <a:r>
              <a:rPr lang="en-US" sz="1600" dirty="0"/>
              <a:t> command.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Finally, enable VTY access using the </a:t>
            </a:r>
            <a:r>
              <a:rPr lang="en-US" sz="1600" b="1" dirty="0"/>
              <a:t>login</a:t>
            </a:r>
            <a:r>
              <a:rPr lang="en-US" sz="1600" dirty="0"/>
              <a:t> command.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615142" y="3505895"/>
            <a:ext cx="8242329" cy="86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Note: VTY lines enable remote access using Telnet or SSH to the device. Many Cisco switches support up to 16 VTY lines that are numbered 0 to 15.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E3DC5-E488-A24E-A130-E6D55646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60" y="1325473"/>
            <a:ext cx="3937000" cy="109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12594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Encrypt Passwords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38988"/>
            <a:ext cx="4572000" cy="1286052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startup-config and running-config files display most passwords in plaintext.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To encrypt all plaintext passwords, use the </a:t>
            </a:r>
            <a:r>
              <a:rPr lang="en-US" b="1" dirty="0"/>
              <a:t>service password-encryption</a:t>
            </a:r>
            <a:r>
              <a:rPr lang="en-US" dirty="0"/>
              <a:t> global config command.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66E54-D88F-184C-BDE9-F1AF6D4B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57" y="2649220"/>
            <a:ext cx="4572000" cy="77637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69F5FC-840B-2149-BCA9-4C8674310204}"/>
              </a:ext>
            </a:extLst>
          </p:cNvPr>
          <p:cNvSpPr txBox="1">
            <a:spLocks/>
          </p:cNvSpPr>
          <p:nvPr/>
        </p:nvSpPr>
        <p:spPr bwMode="auto">
          <a:xfrm>
            <a:off x="4815434" y="938988"/>
            <a:ext cx="4040563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Use the </a:t>
            </a:r>
            <a:r>
              <a:rPr lang="en-US" b="1" dirty="0"/>
              <a:t>show running-config </a:t>
            </a:r>
            <a:r>
              <a:rPr lang="en-US" dirty="0"/>
              <a:t>command to verify that the passwords on the device are now encrypted.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F49EA-017E-5C47-97D3-D4F34278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515" y="2031878"/>
            <a:ext cx="3200400" cy="2011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138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Banner Messages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53416"/>
            <a:ext cx="3857686" cy="165642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 banner message is important </a:t>
            </a:r>
            <a:r>
              <a:rPr lang="en-US" dirty="0">
                <a:solidFill>
                  <a:srgbClr val="FF0000"/>
                </a:solidFill>
              </a:rPr>
              <a:t>to warn unauthorized personnel </a:t>
            </a:r>
            <a:r>
              <a:rPr lang="en-US" dirty="0"/>
              <a:t>from attempting to access the device. 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To create a banner message of the day on a network device, use the </a:t>
            </a:r>
            <a:r>
              <a:rPr lang="en-US" b="1" dirty="0"/>
              <a:t>banner motd #</a:t>
            </a:r>
            <a:r>
              <a:rPr lang="en-US" dirty="0"/>
              <a:t> </a:t>
            </a:r>
            <a:r>
              <a:rPr lang="en-US" i="1" dirty="0"/>
              <a:t>the message of the day</a:t>
            </a:r>
            <a:r>
              <a:rPr lang="en-US" dirty="0"/>
              <a:t> </a:t>
            </a:r>
            <a:r>
              <a:rPr lang="en-US" b="1" dirty="0"/>
              <a:t>#</a:t>
            </a:r>
            <a:r>
              <a:rPr lang="en-US" dirty="0"/>
              <a:t> global config command.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83745-1DCA-1047-AA24-24BE15C677FD}"/>
              </a:ext>
            </a:extLst>
          </p:cNvPr>
          <p:cNvSpPr txBox="1"/>
          <p:nvPr/>
        </p:nvSpPr>
        <p:spPr>
          <a:xfrm>
            <a:off x="4268947" y="1849911"/>
            <a:ext cx="48750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The banner will be displayed on attempts to access the device.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4FB59-A7E8-A948-A91A-1A2DB32D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19" y="1155127"/>
            <a:ext cx="4114800" cy="441924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042AFCFA-3C88-2746-8367-C4F01C2C5180}"/>
              </a:ext>
            </a:extLst>
          </p:cNvPr>
          <p:cNvSpPr/>
          <p:nvPr/>
        </p:nvSpPr>
        <p:spPr>
          <a:xfrm>
            <a:off x="6512558" y="2210830"/>
            <a:ext cx="187961" cy="292389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C48511-93D1-C14A-B136-4967FBBB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58" y="2571750"/>
            <a:ext cx="2743200" cy="1633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6502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49120"/>
            <a:ext cx="8280314" cy="8686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Save Configurations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7602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Cisco IOS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Save Configurations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Configuration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38988"/>
            <a:ext cx="8853286" cy="1844852"/>
          </a:xfrm>
        </p:spPr>
        <p:txBody>
          <a:bodyPr/>
          <a:lstStyle/>
          <a:p>
            <a:r>
              <a:rPr lang="en-US" dirty="0"/>
              <a:t>There are two system files that store the device configuration:</a:t>
            </a:r>
          </a:p>
          <a:p>
            <a:pPr lvl="2"/>
            <a:r>
              <a:rPr lang="en-US" b="1" dirty="0"/>
              <a:t>startup-config</a:t>
            </a:r>
            <a:r>
              <a:rPr lang="en-US" dirty="0"/>
              <a:t> - This is the saved configuration file that is stored in</a:t>
            </a:r>
            <a:r>
              <a:rPr lang="en-US" dirty="0">
                <a:solidFill>
                  <a:srgbClr val="FF0000"/>
                </a:solidFill>
              </a:rPr>
              <a:t> NVRAM</a:t>
            </a:r>
            <a:r>
              <a:rPr lang="en-US" dirty="0"/>
              <a:t>. It contains all the commands that will be used by the device upon startup or reboot. Flash does not lose its contents when the device is powered off. </a:t>
            </a:r>
          </a:p>
          <a:p>
            <a:pPr lvl="2"/>
            <a:r>
              <a:rPr lang="en-US" b="1" dirty="0"/>
              <a:t>running-config</a:t>
            </a:r>
            <a:r>
              <a:rPr lang="en-US" dirty="0"/>
              <a:t> - This is stored in Random Access Memory (</a:t>
            </a:r>
            <a:r>
              <a:rPr lang="en-US" dirty="0">
                <a:solidFill>
                  <a:srgbClr val="FF0000"/>
                </a:solidFill>
              </a:rPr>
              <a:t>RAM</a:t>
            </a:r>
            <a:r>
              <a:rPr lang="en-US" dirty="0"/>
              <a:t>). It reflects the current configuration. Modifying a running configuration affects the operation of a Cisco device immediately. RAM is volatile memory. It loses all of its content when the device is powered off or restarted.</a:t>
            </a:r>
          </a:p>
          <a:p>
            <a:pPr lvl="2"/>
            <a:r>
              <a:rPr lang="en-US" dirty="0"/>
              <a:t>To save changes made to the running configuration to the startup configuration file, use: </a:t>
            </a:r>
          </a:p>
          <a:p>
            <a:pPr lvl="2"/>
            <a:r>
              <a:rPr lang="en-US" b="1" dirty="0"/>
              <a:t>copy running-config startup-config</a:t>
            </a:r>
            <a:r>
              <a:rPr lang="en-US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4511C-BFF5-1740-9D8D-5996599C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9" y="2923884"/>
            <a:ext cx="3797300" cy="158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0BADB-2ABF-2846-9C26-13D42A99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1" y="2923884"/>
            <a:ext cx="379730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99690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Save Configurations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Alter the Running Configurations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5517" y="798944"/>
            <a:ext cx="4411993" cy="3693972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If changes made to the running config do not have the desired effect and the running-config has not yet been saved, you can restore the device to its previous configuration. To do this you can: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Remove the changed commands individually.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Reload the device using the </a:t>
            </a:r>
            <a:r>
              <a:rPr lang="en-US" b="1" dirty="0"/>
              <a:t>reload</a:t>
            </a:r>
            <a:r>
              <a:rPr lang="en-US" dirty="0"/>
              <a:t> command in privilege EXEC mode. </a:t>
            </a:r>
            <a:r>
              <a:rPr lang="en-US" i="1" dirty="0"/>
              <a:t>Note: This will cause the device to briefly go offline, leading to network downtime. 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If the undesired changes were saved to the startup-config, it may be necessary to clear all the configurations using the </a:t>
            </a:r>
            <a:r>
              <a:rPr lang="en-US" b="1" dirty="0"/>
              <a:t>erase startup-config </a:t>
            </a:r>
            <a:r>
              <a:rPr lang="en-US" dirty="0"/>
              <a:t>command in privilege EXEC mode. 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After erasing the startup-config, reload the device to clear the running-config file from RAM.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4B416-7F0C-F94A-8800-45BC8F45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2" y="1279716"/>
            <a:ext cx="4403011" cy="578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1490C5-758B-324F-9836-42699B38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510" y="3220977"/>
            <a:ext cx="4411993" cy="642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80115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80314" cy="9194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Ports and Addresses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75494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Ports and Addresses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IP Addresses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78028"/>
            <a:ext cx="4966970" cy="3470452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use of IP addresses is the primary means of enabling devices to locate one another and establish end-to-end communication on the internet. 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structure of an IPv4 address is called dotted decimal notation and is represented by four decimal numbers between 0 and 255.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 IPv4 subnet mask is a 32-bit value that differentiates the network portion of the address from the host portion. Coupled with the IPv4 address, the subnet mask determines to which subnet the device is a member.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default gateway address is the IP address of the router that the host will use to access remote networks, including the internet.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12ECD-1A31-894A-9A63-9B7391FF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789" y="798944"/>
            <a:ext cx="2805347" cy="3185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323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IPv6 Addresses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78028"/>
            <a:ext cx="4426643" cy="248333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IPv6 addresses are 128 bits in length and written as a string of hexadecimal values. Every four bits is represented by a single hexadecimal digit; for a total of 32 hexadecimal values. Groups of four hexadecimal digits are separated by a colon “:”. 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IPv6 addresses are not case-sensitive and can be written in either lowercase or uppercase.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AA326-B67D-1641-A8A7-873233FF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30" y="798944"/>
            <a:ext cx="3562384" cy="2992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885676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28800"/>
            <a:ext cx="8280314" cy="8890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Configure IP Addressing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00114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Configure IP Addressing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Manual IP Address Configuration for End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38988"/>
            <a:ext cx="5066723" cy="3511092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End devices on the network need an IP address in order to communicate with other devices on the network. 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IPv4 address information can be entered into end devices manually, or automatically using Dynamic Host Configuration Protocol (DHCP).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To manually configure an IPv4 address on a Windows PC, open the </a:t>
            </a:r>
            <a:r>
              <a:rPr lang="en-US" b="1" dirty="0"/>
              <a:t>Control Panel &gt; Network Sharing Center &gt; Change adapter settings</a:t>
            </a:r>
            <a:r>
              <a:rPr lang="en-US" dirty="0"/>
              <a:t> and choose the adapter. Next right-click and select </a:t>
            </a:r>
            <a:r>
              <a:rPr lang="en-US" b="1" dirty="0"/>
              <a:t>Properties</a:t>
            </a:r>
            <a:r>
              <a:rPr lang="en-US" dirty="0"/>
              <a:t> to display the </a:t>
            </a:r>
            <a:r>
              <a:rPr lang="en-US" b="1" dirty="0"/>
              <a:t>Local Area Connection Properties</a:t>
            </a:r>
            <a:r>
              <a:rPr lang="en-US" dirty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Next, click </a:t>
            </a:r>
            <a:r>
              <a:rPr lang="en-US" b="1" dirty="0"/>
              <a:t>Properties</a:t>
            </a:r>
            <a:r>
              <a:rPr lang="en-US" dirty="0"/>
              <a:t> to open the </a:t>
            </a:r>
            <a:r>
              <a:rPr lang="en-US" b="1" dirty="0"/>
              <a:t>Internet Protocol Version 4 (TCP/IPv4) Properties</a:t>
            </a:r>
            <a:r>
              <a:rPr lang="en-US" dirty="0"/>
              <a:t> window. Then configure the IPv4 address and subnet mask information, and default gateway.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FDA38-6FB0-934C-B537-1EABA2C6C6FB}"/>
              </a:ext>
            </a:extLst>
          </p:cNvPr>
          <p:cNvSpPr/>
          <p:nvPr/>
        </p:nvSpPr>
        <p:spPr>
          <a:xfrm>
            <a:off x="5521613" y="3949232"/>
            <a:ext cx="3160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iscoSans"/>
              </a:rPr>
              <a:t>Note</a:t>
            </a:r>
            <a:r>
              <a:rPr lang="en-US" sz="1400" dirty="0">
                <a:solidFill>
                  <a:srgbClr val="000000"/>
                </a:solidFill>
                <a:latin typeface="CiscoSans"/>
              </a:rPr>
              <a:t>: IPv6 addressing and configuration options are similar to IPv4.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BBFFA-CC3E-764D-A8A3-A2677164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190" y="938988"/>
            <a:ext cx="2527300" cy="287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34614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Configure IP Addressing </a:t>
            </a:r>
            <a:br>
              <a:rPr lang="en-US" sz="1400" dirty="0">
                <a:latin typeface="Arial" charset="0"/>
              </a:rPr>
            </a:br>
            <a:r>
              <a:rPr lang="en-US" dirty="0">
                <a:latin typeface="Arial" charset="0"/>
              </a:rPr>
              <a:t>Automatic IP Address Configuration for End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38988"/>
            <a:ext cx="4142163" cy="3663492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DHCP enables automatic IPv4 address configuration for every end device that is DHCP-enabled.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End devices are typically by default using DHCP for automatic IPv4 address configuration.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To configure DHCP on a Windows PC, open the </a:t>
            </a:r>
            <a:r>
              <a:rPr lang="en-US" b="1" dirty="0"/>
              <a:t>Control Panel &gt; Network Sharing Center &gt; Change adapter settings</a:t>
            </a:r>
            <a:r>
              <a:rPr lang="en-US" dirty="0"/>
              <a:t> and choose the adapter. Next right-click and select </a:t>
            </a:r>
            <a:r>
              <a:rPr lang="en-US" b="1" dirty="0"/>
              <a:t>Properties</a:t>
            </a:r>
            <a:r>
              <a:rPr lang="en-US" dirty="0"/>
              <a:t> to display the </a:t>
            </a:r>
            <a:r>
              <a:rPr lang="en-US" b="1" dirty="0"/>
              <a:t>Local Area Connection Properties</a:t>
            </a:r>
            <a:r>
              <a:rPr lang="en-US" dirty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Next, click </a:t>
            </a:r>
            <a:r>
              <a:rPr lang="en-US" b="1" dirty="0"/>
              <a:t>Properties</a:t>
            </a:r>
            <a:r>
              <a:rPr lang="en-US" dirty="0"/>
              <a:t> to open the </a:t>
            </a:r>
            <a:r>
              <a:rPr lang="en-US" b="1" dirty="0"/>
              <a:t>Internet Protocol Version 4 (TCP/IPv4) Properties</a:t>
            </a:r>
            <a:r>
              <a:rPr lang="en-US" dirty="0"/>
              <a:t> window, then select </a:t>
            </a:r>
            <a:r>
              <a:rPr lang="en-US" b="1" dirty="0"/>
              <a:t>Obtain an IP address automatically</a:t>
            </a:r>
            <a:r>
              <a:rPr lang="en-US" dirty="0"/>
              <a:t> and </a:t>
            </a:r>
            <a:r>
              <a:rPr lang="en-US" b="1" dirty="0"/>
              <a:t>Obtain DNS server address automatically</a:t>
            </a:r>
            <a:r>
              <a:rPr lang="en-US" dirty="0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D8786-A352-1549-ACB6-B3928D449601}"/>
              </a:ext>
            </a:extLst>
          </p:cNvPr>
          <p:cNvSpPr/>
          <p:nvPr/>
        </p:nvSpPr>
        <p:spPr>
          <a:xfrm>
            <a:off x="4856480" y="3961932"/>
            <a:ext cx="414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iscoSans"/>
              </a:rPr>
              <a:t>Note</a:t>
            </a:r>
            <a:r>
              <a:rPr lang="en-US" sz="1400" dirty="0">
                <a:solidFill>
                  <a:srgbClr val="000000"/>
                </a:solidFill>
                <a:latin typeface="CiscoSans"/>
              </a:rPr>
              <a:t>: IPv6 uses DHCPv6 and SLAAC (Stateless Address Autoconfiguration) for dynamic address allocation.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E9A44-0E92-5E48-9CDF-6DB173E87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40" y="938988"/>
            <a:ext cx="2540000" cy="2882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01574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Switch Virtual Interface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1958" y="982574"/>
            <a:ext cx="7820083" cy="1763572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 access the switch remotely, an IP address and a subnet mask must be configured on the SVI. 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 configure an </a:t>
            </a:r>
            <a:r>
              <a:rPr lang="en-US" dirty="0">
                <a:solidFill>
                  <a:srgbClr val="FF0000"/>
                </a:solidFill>
              </a:rPr>
              <a:t>SVI</a:t>
            </a:r>
            <a:r>
              <a:rPr lang="en-US" dirty="0"/>
              <a:t> on a switch: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Enter the </a:t>
            </a:r>
            <a:r>
              <a:rPr lang="en-US" b="1" dirty="0"/>
              <a:t>interface vlan 1 </a:t>
            </a:r>
            <a:r>
              <a:rPr lang="en-US" dirty="0"/>
              <a:t>command in global configuration mode.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Next assign an IPv4 address using the </a:t>
            </a:r>
            <a:r>
              <a:rPr lang="en-US" b="1" dirty="0"/>
              <a:t>ip address</a:t>
            </a:r>
            <a:r>
              <a:rPr lang="en-US" dirty="0"/>
              <a:t> </a:t>
            </a:r>
            <a:r>
              <a:rPr lang="en-US" i="1" dirty="0"/>
              <a:t>ip-address subnet-mask command.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Finally, enable the virtual interface using the </a:t>
            </a:r>
            <a:r>
              <a:rPr lang="en-US" b="1" dirty="0"/>
              <a:t>no shutdown </a:t>
            </a:r>
            <a:r>
              <a:rPr lang="en-US" dirty="0"/>
              <a:t>command. 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FA39A-A4D6-AC42-B002-4D770021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99" y="3203284"/>
            <a:ext cx="5232400" cy="83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82395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Configure Router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07337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Operating Systems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888396"/>
            <a:ext cx="3950857" cy="29679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Shell</a:t>
            </a:r>
            <a:r>
              <a:rPr lang="en-US" sz="1600" dirty="0"/>
              <a:t> - The user interface that allows users to request specific tasks from the computer. These requests can be made either through the CLI or GUI interfaces.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Kernel</a:t>
            </a:r>
            <a:r>
              <a:rPr lang="en-US" sz="1600" dirty="0"/>
              <a:t> - Communicates between the hardware and software of a computer and manages how hardware resources are used to meet software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Hardware</a:t>
            </a:r>
            <a:r>
              <a:rPr lang="en-US" sz="1600" dirty="0"/>
              <a:t> - The physical part of a computer including underlying electronics.</a:t>
            </a:r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C089F-8565-9F41-B04D-AD843C4D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97" y="798944"/>
            <a:ext cx="4673438" cy="2722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Initial Router Settings</a:t>
            </a:r>
            <a:br>
              <a:rPr lang="en-US" dirty="0"/>
            </a:br>
            <a:r>
              <a:rPr lang="en-US" sz="2400" dirty="0"/>
              <a:t>Basic Router Configuration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67" y="855419"/>
            <a:ext cx="3265419" cy="3517076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Configure the device name.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Secure privileged EXEC mode.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Secure user EXEC mode.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Secure remote Telnet / SSH access.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Encrypt all plaintext passwords.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Provide legal notification and save the configuration.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2C7B6-BFA0-4414-A9FD-310FB45A4012}"/>
              </a:ext>
            </a:extLst>
          </p:cNvPr>
          <p:cNvSpPr txBox="1"/>
          <p:nvPr/>
        </p:nvSpPr>
        <p:spPr>
          <a:xfrm>
            <a:off x="3798284" y="855419"/>
            <a:ext cx="4913744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 </a:t>
            </a:r>
            <a:r>
              <a:rPr lang="en-US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8BC38-AC68-4E30-A757-4BD5691E2755}"/>
              </a:ext>
            </a:extLst>
          </p:cNvPr>
          <p:cNvSpPr txBox="1"/>
          <p:nvPr/>
        </p:nvSpPr>
        <p:spPr>
          <a:xfrm>
            <a:off x="3798284" y="1256000"/>
            <a:ext cx="4913744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 secret </a:t>
            </a:r>
            <a:r>
              <a:rPr lang="en-US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42215-AFFA-4B80-8518-0228983486B9}"/>
              </a:ext>
            </a:extLst>
          </p:cNvPr>
          <p:cNvSpPr txBox="1"/>
          <p:nvPr/>
        </p:nvSpPr>
        <p:spPr>
          <a:xfrm>
            <a:off x="3798284" y="1656581"/>
            <a:ext cx="4913744" cy="64633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console 0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password </a:t>
            </a:r>
            <a:r>
              <a:rPr lang="en-US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login</a:t>
            </a:r>
            <a:endParaRPr lang="en-US" sz="12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CA5BC-EB52-4F1C-9E7F-0082B26780ED}"/>
              </a:ext>
            </a:extLst>
          </p:cNvPr>
          <p:cNvSpPr txBox="1"/>
          <p:nvPr/>
        </p:nvSpPr>
        <p:spPr>
          <a:xfrm>
            <a:off x="3798284" y="2413242"/>
            <a:ext cx="4926349" cy="83099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vty 0 4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password </a:t>
            </a:r>
            <a:r>
              <a:rPr lang="en-US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login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Router(config-line)# transport input {ssh | telnet}</a:t>
            </a:r>
            <a:endParaRPr lang="en-US" sz="12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7E84C-919C-4F49-B88F-D6C32C285E08}"/>
              </a:ext>
            </a:extLst>
          </p:cNvPr>
          <p:cNvSpPr txBox="1"/>
          <p:nvPr/>
        </p:nvSpPr>
        <p:spPr>
          <a:xfrm>
            <a:off x="3798284" y="3352472"/>
            <a:ext cx="4913744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password encryption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A1035-A981-4284-92B3-0FB302E7DAF6}"/>
              </a:ext>
            </a:extLst>
          </p:cNvPr>
          <p:cNvSpPr txBox="1"/>
          <p:nvPr/>
        </p:nvSpPr>
        <p:spPr>
          <a:xfrm>
            <a:off x="3798284" y="3737302"/>
            <a:ext cx="4913744" cy="64633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motd </a:t>
            </a:r>
            <a:r>
              <a:rPr lang="en-US" sz="12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message #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Router(config)# end</a:t>
            </a:r>
            <a:endParaRPr lang="en-US" sz="12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Router# copy running-config startup-config</a:t>
            </a:r>
            <a:endParaRPr lang="en-US" sz="12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Initial Router Settings</a:t>
            </a:r>
            <a:br>
              <a:rPr lang="en-US" dirty="0"/>
            </a:br>
            <a:r>
              <a:rPr lang="en-US" sz="2400" dirty="0"/>
              <a:t>Basic Router Configuration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46" y="855419"/>
            <a:ext cx="3135194" cy="611640"/>
          </a:xfrm>
        </p:spPr>
        <p:txBody>
          <a:bodyPr/>
          <a:lstStyle/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Commands for basic router configuration on R1.</a:t>
            </a:r>
          </a:p>
          <a:p>
            <a:pPr marL="285750" indent="-285750" algn="l" defTabSz="684213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Configuration is saved to NVRAM.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2C7B6-BFA0-4414-A9FD-310FB45A4012}"/>
              </a:ext>
            </a:extLst>
          </p:cNvPr>
          <p:cNvSpPr txBox="1"/>
          <p:nvPr/>
        </p:nvSpPr>
        <p:spPr>
          <a:xfrm>
            <a:off x="3818374" y="855419"/>
            <a:ext cx="4893654" cy="360098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hostname R1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 secret class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console 0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cisco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vty 0 4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cisco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transport input ssh telnet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R1(config-line)#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password encryption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motd #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TEXT message. End with a new line and the #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Unauthorized access is prohibited!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running-config startup-config</a:t>
            </a:r>
          </a:p>
          <a:p>
            <a:endParaRPr lang="en-US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Configure Interfaces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Router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8" y="806335"/>
            <a:ext cx="8455461" cy="590204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Configuring a router interface includes issuing the following commands: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7" y="55762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E17110-55CB-48EF-A414-A5E9B1617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972" y="1571547"/>
            <a:ext cx="6578056" cy="10156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Router(config)#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type-and-number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description-text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 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ipv4-address subnet-mask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ipv6 address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ipv6-address/prefix-length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Router(config-if)#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4B5632-F1A8-4FC1-AA4C-612027B45A69}"/>
              </a:ext>
            </a:extLst>
          </p:cNvPr>
          <p:cNvSpPr txBox="1">
            <a:spLocks/>
          </p:cNvSpPr>
          <p:nvPr/>
        </p:nvSpPr>
        <p:spPr>
          <a:xfrm>
            <a:off x="474661" y="2932333"/>
            <a:ext cx="8280057" cy="11756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It is a good practice to use the </a:t>
            </a:r>
            <a:r>
              <a:rPr lang="en-US" b="1" dirty="0">
                <a:solidFill>
                  <a:srgbClr val="000000"/>
                </a:solidFill>
              </a:rPr>
              <a:t>description</a:t>
            </a:r>
            <a:r>
              <a:rPr lang="en-US" dirty="0">
                <a:solidFill>
                  <a:srgbClr val="000000"/>
                </a:solidFill>
              </a:rPr>
              <a:t> command to add information about the network connected to the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no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shutdown </a:t>
            </a:r>
            <a:r>
              <a:rPr lang="en-US" dirty="0">
                <a:solidFill>
                  <a:srgbClr val="000000"/>
                </a:solidFill>
              </a:rPr>
              <a:t>command activates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Router Interfaces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7870825" cy="40927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The commands to configure interface G0/0/0 on R1 are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7" y="55762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0989-3D4F-45C9-BEEB-776028CA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07" y="1338851"/>
            <a:ext cx="4998966" cy="1505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958200" y="2930310"/>
            <a:ext cx="6903747" cy="161582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0/0/0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 Link to LAN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 192.168.10.1 255.255.255.0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 2001:db8:acad:10::1/64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01:43:53.435: %LINK-3-UPDOWN: Interface GigabitEthernet0/0/0, changed state to down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01:43:56.447: %LINK-3-UPDOWN: Interface GigabitEthernet0/0/0, changed state to up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01:43:57.447: %LINEPROTO-5-UPDOWN: Line protocol on Interface GigabitEthernet0/0/0, changed state to up</a:t>
            </a:r>
          </a:p>
        </p:txBody>
      </p:sp>
    </p:spTree>
    <p:extLst>
      <p:ext uri="{BB962C8B-B14F-4D97-AF65-F5344CB8AC3E}">
        <p14:creationId xmlns:p14="http://schemas.microsoft.com/office/powerpoint/2010/main" val="18167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Router Interfaces Example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7870825" cy="40927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The commands to configure interface G0/0/1 on R1 are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7" y="55762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0989-3D4F-45C9-BEEB-776028CA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07" y="1338851"/>
            <a:ext cx="4998966" cy="1505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958200" y="2930310"/>
            <a:ext cx="6903747" cy="161582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gigabitEthernet 0/0/1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 Link to R2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 209.165.200.225 255.255.255.252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address 2001:db8:feed:224::1/64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shutdown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R1(config-if)#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R1(config)#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01:46:29.170: %LINK-3-UPDOWN: Interface GigabitEthernet0/0/1, changed state to down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01:46:32.171: %LINK-3-UPDOWN: Interface GigabitEthernet0/0/1, changed state to up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*Aug  1 01:46:33.171: %LINEPROTO-5-UPDOWN: Line protocol on Interface GigabitEthernet0/0/1, changed state to up</a:t>
            </a:r>
          </a:p>
        </p:txBody>
      </p:sp>
    </p:spTree>
    <p:extLst>
      <p:ext uri="{BB962C8B-B14F-4D97-AF65-F5344CB8AC3E}">
        <p14:creationId xmlns:p14="http://schemas.microsoft.com/office/powerpoint/2010/main" val="38276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Verify Interface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7870825" cy="884985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To verify interface configuration use the </a:t>
            </a:r>
            <a:r>
              <a:rPr lang="en-US" b="1" dirty="0">
                <a:solidFill>
                  <a:srgbClr val="000000"/>
                </a:solidFill>
              </a:rPr>
              <a:t>show ip interface brief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000000"/>
                </a:solidFill>
              </a:rPr>
              <a:t>show ipv6 interface brief </a:t>
            </a:r>
            <a:r>
              <a:rPr lang="en-US" dirty="0">
                <a:solidFill>
                  <a:srgbClr val="000000"/>
                </a:solidFill>
              </a:rPr>
              <a:t>commands shown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D6C1-89E0-4375-8477-F0EBA769203F}"/>
              </a:ext>
            </a:extLst>
          </p:cNvPr>
          <p:cNvSpPr txBox="1"/>
          <p:nvPr/>
        </p:nvSpPr>
        <p:spPr>
          <a:xfrm>
            <a:off x="2823587" y="55762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97E3D-C6EF-4A93-B49A-A6755E6AE1C3}"/>
              </a:ext>
            </a:extLst>
          </p:cNvPr>
          <p:cNvSpPr txBox="1"/>
          <p:nvPr/>
        </p:nvSpPr>
        <p:spPr>
          <a:xfrm>
            <a:off x="1721391" y="1940923"/>
            <a:ext cx="5701218" cy="7848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brief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 IP-Address      OK? Method Status                Protocol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192.168.10.1    YES manual up                    up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209.165.200.225 YES manual up                    up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unassigned      YES unset  administratively down 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205F4-B6F7-4CBB-9733-95EEED388FC7}"/>
              </a:ext>
            </a:extLst>
          </p:cNvPr>
          <p:cNvSpPr txBox="1"/>
          <p:nvPr/>
        </p:nvSpPr>
        <p:spPr>
          <a:xfrm>
            <a:off x="1721391" y="2907887"/>
            <a:ext cx="5701218" cy="147732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ipv6 interface brief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    [up/up]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2001:DB8:ACAD:10::1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    [up/up]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FE80::201:C9FF:FE89:4502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2001:DB8:FEED:224::1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    [administratively down/down]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unassigned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30253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Verification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table summarizes show commands used to verify interface configuration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5861" y="1419402"/>
          <a:ext cx="7893708" cy="292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6215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4837493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455550">
                <a:tc>
                  <a:txBody>
                    <a:bodyPr/>
                    <a:lstStyle/>
                    <a:p>
                      <a:r>
                        <a:rPr lang="en-US" sz="1400" dirty="0"/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50547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 interface brief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ipv6 interface brief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all interfaces, their IP addresses, and their current status.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50547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 route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ipv6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the contents of the IP routing tables stored in 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statistics for all interfaces on the device. Only displays the IPv4 addressing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the IPv4 statistics for all interfaces on a router.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 ipv6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Displays the IPv6 statistics for all interfaces on a router.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Verification Commands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View status of all interfaces with the </a:t>
            </a:r>
            <a:r>
              <a:rPr lang="en-US" sz="1600" b="1" dirty="0">
                <a:solidFill>
                  <a:srgbClr val="000000"/>
                </a:solidFill>
              </a:rPr>
              <a:t>show ip interface brief </a:t>
            </a:r>
            <a:r>
              <a:rPr lang="en-US" sz="1600" dirty="0">
                <a:solidFill>
                  <a:srgbClr val="000000"/>
                </a:solidFill>
              </a:rPr>
              <a:t>and </a:t>
            </a:r>
            <a:r>
              <a:rPr lang="en-US" sz="1600" b="1" dirty="0">
                <a:solidFill>
                  <a:srgbClr val="000000"/>
                </a:solidFill>
              </a:rPr>
              <a:t>show ipv6 interface brief </a:t>
            </a:r>
            <a:r>
              <a:rPr lang="en-US" sz="1600" dirty="0">
                <a:solidFill>
                  <a:srgbClr val="000000"/>
                </a:solidFill>
              </a:rPr>
              <a:t>commands,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1721391" y="1785521"/>
            <a:ext cx="5701218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brief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 IP-Address      OK? Method Status                Protocol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192.168.10.1    YES manual up                    up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209.165.200.225 YES manual up                    up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unassigned      YES unset  administratively down down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45167-82FC-49E7-B10D-34FE13887791}"/>
              </a:ext>
            </a:extLst>
          </p:cNvPr>
          <p:cNvSpPr txBox="1"/>
          <p:nvPr/>
        </p:nvSpPr>
        <p:spPr>
          <a:xfrm>
            <a:off x="1721391" y="2929108"/>
            <a:ext cx="5701218" cy="147732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ipv6 interface brief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      [up/up]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2001:DB8:ACAD:10::1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GigabitEthernet0/0/1       [up/up]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FE80::201:C9FF:FE89:4502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2001:DB8:FEED:224::1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Vlan1                      [administratively down/down]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unassigned 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304882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Verification Commands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Display the contents of the IP routing tables with the </a:t>
            </a:r>
            <a:r>
              <a:rPr lang="en-US" sz="1600" b="1" dirty="0">
                <a:solidFill>
                  <a:srgbClr val="000000"/>
                </a:solidFill>
              </a:rPr>
              <a:t>show ip route </a:t>
            </a:r>
            <a:r>
              <a:rPr lang="en-US" sz="1600" dirty="0">
                <a:solidFill>
                  <a:srgbClr val="000000"/>
                </a:solidFill>
              </a:rPr>
              <a:t>and </a:t>
            </a:r>
            <a:r>
              <a:rPr lang="en-US" sz="1600" b="1" dirty="0">
                <a:solidFill>
                  <a:srgbClr val="000000"/>
                </a:solidFill>
              </a:rPr>
              <a:t>show ipv6 route </a:t>
            </a:r>
            <a:r>
              <a:rPr lang="en-US" sz="1600" dirty="0">
                <a:solidFill>
                  <a:srgbClr val="000000"/>
                </a:solidFill>
              </a:rPr>
              <a:t>commands as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1701233" y="1475729"/>
            <a:ext cx="5701218" cy="147732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9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route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output omitted&gt;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not set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192.168.10.0/24 is variably subnetted, 2 subnets, 2 masks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     192.168.10.0/24 is directly connected, GigabitEthernet0/0/0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     192.168.10.1/32 is directly connected, GigabitEthernet0/0/0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209.165.200.0/24 is variably subnetted, 2 subnets, 2 masks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     209.165.200.224/30 is directly connected, GigabitEthernet0/0/1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     209.165.200.225/32 is directly connected, GigabitEthernet0/0/1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45167-82FC-49E7-B10D-34FE13887791}"/>
              </a:ext>
            </a:extLst>
          </p:cNvPr>
          <p:cNvSpPr txBox="1"/>
          <p:nvPr/>
        </p:nvSpPr>
        <p:spPr>
          <a:xfrm>
            <a:off x="1721391" y="3035889"/>
            <a:ext cx="5701218" cy="18928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show ipv6 route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&lt;output omitted&gt;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2001:DB8:ACAD:10::/64 [0/0]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GigabitEthernet0/0/0, directly connected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2001:DB8:ACAD:10::1/128 [0/0]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GigabitEthernet0/0/0, receive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 2001:DB8:FEED:224::/64 [0/0]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GigabitEthernet0/0/1, directly connected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2001:DB8:FEED:224::1/128 [0/0]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GigabitEthernet0/0/1, receive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FF00::/8 [0/0]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via Null0, receive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2468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dirty="0"/>
            </a:br>
            <a:r>
              <a:rPr lang="en-US" altLang="en-US" dirty="0"/>
              <a:t>Access Methods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45357" y="823049"/>
            <a:ext cx="3939626" cy="38483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Console</a:t>
            </a:r>
            <a:r>
              <a:rPr lang="en-US" dirty="0"/>
              <a:t> – A physical management port used to access a device in order to provide maintenance, such as performing the initial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Secure Shell (SSH) </a:t>
            </a:r>
            <a:r>
              <a:rPr lang="en-US" dirty="0"/>
              <a:t>– Establishes a secure remote CLI connection to a device, through a virtual interface, over a network. (</a:t>
            </a:r>
            <a:r>
              <a:rPr lang="en-US" sz="1400" dirty="0"/>
              <a:t>Note: This is the recommended method for remotely connecting to a device.)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Telnet</a:t>
            </a:r>
            <a:r>
              <a:rPr lang="en-US" dirty="0"/>
              <a:t> – Establishes an insecure remote CLI connection to a device over the network. </a:t>
            </a:r>
            <a:r>
              <a:rPr lang="en-US" sz="1400" dirty="0"/>
              <a:t>(Note: User authentication, passwords and commands are sent over the network in plaintext.) </a:t>
            </a:r>
          </a:p>
          <a:p>
            <a:endParaRPr lang="en-US" dirty="0"/>
          </a:p>
        </p:txBody>
      </p:sp>
      <p:pic>
        <p:nvPicPr>
          <p:cNvPr id="1030" name="Picture 6" descr="Computer, Utp, Network, Cisco, Color, Jack, Electronics">
            <a:extLst>
              <a:ext uri="{FF2B5EF4-FFF2-40B4-BE49-F238E27FC236}">
                <a16:creationId xmlns:a16="http://schemas.microsoft.com/office/drawing/2014/main" id="{4C65664B-D975-564C-9CD3-D54002E3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19" y="420168"/>
            <a:ext cx="2255201" cy="16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278A32F5-A519-9740-94B3-F014EAE8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4" y="2455883"/>
            <a:ext cx="4805378" cy="20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42075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Configure Interfaces</a:t>
            </a:r>
            <a:br>
              <a:rPr lang="en-US" dirty="0"/>
            </a:br>
            <a:r>
              <a:rPr lang="en-US" sz="2400" dirty="0"/>
              <a:t>Configure Verification Commands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2638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Display IPv4 statistics for router interfaces with the </a:t>
            </a:r>
            <a:r>
              <a:rPr lang="en-US" sz="1600" b="1" dirty="0">
                <a:solidFill>
                  <a:srgbClr val="000000"/>
                </a:solidFill>
              </a:rPr>
              <a:t>show ip interface </a:t>
            </a:r>
            <a:r>
              <a:rPr lang="en-US" sz="1600" dirty="0">
                <a:solidFill>
                  <a:srgbClr val="000000"/>
                </a:solidFill>
              </a:rPr>
              <a:t>command, as shown 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EA06-7465-4C52-AE81-CBACEDBD6441}"/>
              </a:ext>
            </a:extLst>
          </p:cNvPr>
          <p:cNvSpPr txBox="1"/>
          <p:nvPr/>
        </p:nvSpPr>
        <p:spPr>
          <a:xfrm>
            <a:off x="3553110" y="890954"/>
            <a:ext cx="4955156" cy="393954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 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ip interface g0/0/0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GigabitEthernet0/0/0 is up, line protocol is up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Internet address is 192.168.10.1/24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Broadcast address is 255.255.255.255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Address determined by setup command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MTU is 1500 bytes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Helper address is not set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Directed broadcast forwarding is disabled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Outgoing Common access list is not set 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Outgoing access list is not set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Inbound Common access list is not set 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Inbound  access list is not set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Proxy ARP is enabled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Local Proxy ARP is disabled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Security level is default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Split horizon is enabled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redirects are always sent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unreachables are always sent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ICMP mask replies are never sent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 fast switching is enabled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 Flow switching is disabled</a:t>
            </a:r>
          </a:p>
          <a:p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&lt;output omitted&gt;</a:t>
            </a:r>
          </a:p>
          <a:p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R1#</a:t>
            </a:r>
          </a:p>
        </p:txBody>
      </p:sp>
    </p:spTree>
    <p:extLst>
      <p:ext uri="{BB962C8B-B14F-4D97-AF65-F5344CB8AC3E}">
        <p14:creationId xmlns:p14="http://schemas.microsoft.com/office/powerpoint/2010/main" val="7147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Topics Learned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tasks that should be completed when configuring initial settings on a router.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Configure the device name.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Secure privileged EXEC mode.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Secure user EXEC mode.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Secure remote Telnet / SSH access.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Secure all passwords in the config file.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Provide legal notification.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Save the configuration.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 routers to be reachable, the router interfaces must be configured.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the </a:t>
            </a:r>
            <a:r>
              <a:rPr lang="en-US" sz="1600" b="1" dirty="0"/>
              <a:t>no shutdown</a:t>
            </a:r>
            <a:r>
              <a:rPr lang="en-US" sz="1600" dirty="0"/>
              <a:t> command activates the interface. The interface must also be connected to another device, such as a switch or a router, for the physical layer to be active. There are several commands that can be used to verify interface configuration including the </a:t>
            </a:r>
            <a:r>
              <a:rPr lang="en-US" sz="1600" b="1" dirty="0"/>
              <a:t>show ip interface brief</a:t>
            </a:r>
            <a:r>
              <a:rPr lang="en-US" sz="1600" dirty="0"/>
              <a:t> and </a:t>
            </a:r>
            <a:r>
              <a:rPr lang="en-US" sz="1600" b="1" dirty="0"/>
              <a:t>show ipv6 interface brief</a:t>
            </a:r>
            <a:r>
              <a:rPr lang="en-US" sz="1600" dirty="0"/>
              <a:t>, the </a:t>
            </a:r>
            <a:r>
              <a:rPr lang="en-US" sz="1600" b="1" dirty="0"/>
              <a:t>show ip route</a:t>
            </a:r>
            <a:r>
              <a:rPr lang="en-US" sz="1600" dirty="0"/>
              <a:t> and </a:t>
            </a:r>
            <a:r>
              <a:rPr lang="en-US" sz="1600" b="1" dirty="0"/>
              <a:t>show ipv6 route</a:t>
            </a:r>
            <a:r>
              <a:rPr lang="en-US" sz="1600" dirty="0"/>
              <a:t>, as well as </a:t>
            </a:r>
            <a:r>
              <a:rPr lang="en-US" sz="1600" b="1" dirty="0"/>
              <a:t>show interfaces</a:t>
            </a:r>
            <a:r>
              <a:rPr lang="en-US" sz="1600" dirty="0"/>
              <a:t>, </a:t>
            </a:r>
            <a:r>
              <a:rPr lang="en-US" sz="1600" b="1" dirty="0"/>
              <a:t>show ip interface</a:t>
            </a:r>
            <a:r>
              <a:rPr lang="en-US" sz="1600" dirty="0"/>
              <a:t> and </a:t>
            </a:r>
            <a:r>
              <a:rPr lang="en-US" sz="1600" b="1" dirty="0"/>
              <a:t>show ipv6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35251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C2187D21-D66C-4895-A65D-7270601A28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463" y="798513"/>
          <a:ext cx="8853486" cy="2865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53486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 interface brief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ipv6 interface brief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 route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ipv6 route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interfaces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 interface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show ipv6 interface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ip default-gateway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Terminal Emulation Programs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45356" y="713931"/>
            <a:ext cx="8710408" cy="11250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Terminal emulation programs are used to connect to a network device by either a console port or by an SSH/Telnet connection.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There are several terminal emulation programs to chose from such as PuTTY, Tera Term, </a:t>
            </a:r>
            <a:r>
              <a:rPr lang="en-US" sz="1600" dirty="0" err="1"/>
              <a:t>etc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0AF5D8-D9EB-024A-817B-C5DEB024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546" y="1709694"/>
            <a:ext cx="3866027" cy="3809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162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31464" cy="92964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IOS Navigation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dirty="0"/>
            </a:br>
            <a:r>
              <a:rPr lang="en-US" altLang="en-US" dirty="0"/>
              <a:t>Primary Command Modes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2435" y="798944"/>
            <a:ext cx="3085941" cy="1574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EXEC Mode: </a:t>
            </a:r>
          </a:p>
          <a:p>
            <a:pPr lvl="1"/>
            <a:r>
              <a:rPr lang="en-US" dirty="0"/>
              <a:t>Allows access to only a limited number of basic monitoring commands</a:t>
            </a:r>
          </a:p>
          <a:p>
            <a:pPr lvl="1"/>
            <a:r>
              <a:rPr lang="en-US" dirty="0"/>
              <a:t>Identified by the CLI prompt that ends with the &gt; symbol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2D0F156-D90C-5047-9BB3-63A540FE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34" y="2575244"/>
            <a:ext cx="3085941" cy="157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Privileged EXEC Mode: </a:t>
            </a:r>
          </a:p>
          <a:p>
            <a:pPr lvl="1"/>
            <a:r>
              <a:rPr lang="en-US" dirty="0"/>
              <a:t>Allows access to all commands and features</a:t>
            </a:r>
          </a:p>
          <a:p>
            <a:pPr lvl="1"/>
            <a:r>
              <a:rPr lang="en-US" dirty="0"/>
              <a:t>Identified by the CLI prompt that ends with the # symbol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52C8CA-3845-FE4F-BF60-6D89C2D6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694" y="988595"/>
            <a:ext cx="2121408" cy="694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62851-51F3-B34C-8669-3E72C60F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948" y="1448758"/>
            <a:ext cx="2120900" cy="69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A0C0C3-E181-E84E-9208-4792B7E7C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994" y="2898392"/>
            <a:ext cx="21336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A24282-3258-8243-BECA-D5510225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994" y="3362546"/>
            <a:ext cx="2133600" cy="64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2705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IOS Navigation</a:t>
            </a:r>
            <a:br>
              <a:rPr lang="en-US" altLang="en-US" sz="1600" dirty="0"/>
            </a:br>
            <a:r>
              <a:rPr lang="en-US" altLang="en-US" dirty="0"/>
              <a:t>Navigation Between IOS Modes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096002" cy="3675778"/>
          </a:xfrm>
        </p:spPr>
        <p:txBody>
          <a:bodyPr/>
          <a:lstStyle/>
          <a:p>
            <a:r>
              <a:rPr lang="en-US" b="1" dirty="0"/>
              <a:t>Privileged EXEC Mode:</a:t>
            </a:r>
          </a:p>
          <a:p>
            <a:pPr lvl="1">
              <a:spcAft>
                <a:spcPts val="400"/>
              </a:spcAft>
            </a:pPr>
            <a:r>
              <a:rPr lang="en-US" dirty="0"/>
              <a:t>To move from user EXEC mode to privilege EXEC mode, use the </a:t>
            </a:r>
            <a:r>
              <a:rPr lang="en-US" b="1" dirty="0"/>
              <a:t>enabled </a:t>
            </a:r>
            <a:r>
              <a:rPr lang="en-US" dirty="0"/>
              <a:t>command.</a:t>
            </a:r>
            <a:endParaRPr lang="en-US" b="1" dirty="0"/>
          </a:p>
          <a:p>
            <a:r>
              <a:rPr lang="en-US" b="1" dirty="0"/>
              <a:t>Global Configuration Mode: </a:t>
            </a:r>
          </a:p>
          <a:p>
            <a:pPr lvl="1"/>
            <a:r>
              <a:rPr lang="en-US" dirty="0"/>
              <a:t>To move in and out of global configuration mode, use the </a:t>
            </a:r>
            <a:r>
              <a:rPr lang="en-US" b="1" dirty="0"/>
              <a:t>configure terminal </a:t>
            </a:r>
            <a:r>
              <a:rPr lang="en-US" dirty="0"/>
              <a:t>command. To return to privilege EXEC mode, use the </a:t>
            </a:r>
            <a:r>
              <a:rPr lang="en-US" b="1" dirty="0"/>
              <a:t>exit</a:t>
            </a:r>
            <a:r>
              <a:rPr lang="en-US" dirty="0"/>
              <a:t> command. </a:t>
            </a:r>
          </a:p>
          <a:p>
            <a:r>
              <a:rPr lang="en-US" b="1" dirty="0"/>
              <a:t>Line Configuration Mode: </a:t>
            </a:r>
          </a:p>
          <a:p>
            <a:pPr lvl="1"/>
            <a:r>
              <a:rPr lang="en-US" dirty="0"/>
              <a:t>To move in and out of line configuration mode, use the </a:t>
            </a:r>
            <a:r>
              <a:rPr lang="en-US" b="1" dirty="0"/>
              <a:t>line </a:t>
            </a:r>
            <a:r>
              <a:rPr lang="en-US" dirty="0"/>
              <a:t>command followed by the management line type. To return to global configuration mode, use the </a:t>
            </a:r>
            <a:r>
              <a:rPr lang="en-US" b="1" dirty="0"/>
              <a:t>exit</a:t>
            </a:r>
            <a:r>
              <a:rPr lang="en-US" dirty="0"/>
              <a:t> command.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3A149-BACA-2349-9D11-C0BE82F3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61" y="1019733"/>
            <a:ext cx="29083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9FD8A-05C8-D44A-8F30-79A483F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36" y="2120447"/>
            <a:ext cx="2991751" cy="557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DB018-9109-864C-B0B8-85608C19A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62" y="3528446"/>
            <a:ext cx="30099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8301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31464" cy="91948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Command Structure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9368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8194</TotalTime>
  <Words>3822</Words>
  <Application>Microsoft Office PowerPoint</Application>
  <PresentationFormat>On-screen Show (16:9)</PresentationFormat>
  <Paragraphs>460</Paragraphs>
  <Slides>42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CiscoSans</vt:lpstr>
      <vt:lpstr>CiscoSans ExtraLight</vt:lpstr>
      <vt:lpstr>Courier New</vt:lpstr>
      <vt:lpstr>Wingdings</vt:lpstr>
      <vt:lpstr>Default Theme</vt:lpstr>
      <vt:lpstr>Basic Switch and End Device Configuration</vt:lpstr>
      <vt:lpstr>   Cisco IOS Access</vt:lpstr>
      <vt:lpstr>Cisco IOS Access Operating Systems</vt:lpstr>
      <vt:lpstr>Cisco IOS Access Access Methods</vt:lpstr>
      <vt:lpstr>Terminal Emulation Programs</vt:lpstr>
      <vt:lpstr>IOS Navigation</vt:lpstr>
      <vt:lpstr>IOS Navigation Primary Command Modes</vt:lpstr>
      <vt:lpstr>IOS Navigation Navigation Between IOS Modes</vt:lpstr>
      <vt:lpstr>The Command Structure</vt:lpstr>
      <vt:lpstr>The Command Structure Basic IOS Command Structure</vt:lpstr>
      <vt:lpstr>The Command Structure Hot Keys and Shortcuts</vt:lpstr>
      <vt:lpstr>Hot Keys and Shortcuts</vt:lpstr>
      <vt:lpstr>   Basic Device Configuration</vt:lpstr>
      <vt:lpstr>Basic Device Configuration Device Names</vt:lpstr>
      <vt:lpstr>Configure Passwords</vt:lpstr>
      <vt:lpstr>Configure Passwords: VTY</vt:lpstr>
      <vt:lpstr>Encrypt Passwords</vt:lpstr>
      <vt:lpstr>Banner Messages</vt:lpstr>
      <vt:lpstr>Save Configurations</vt:lpstr>
      <vt:lpstr>Save Configurations Configuration Files</vt:lpstr>
      <vt:lpstr>Save Configurations Alter the Running Configurations</vt:lpstr>
      <vt:lpstr>Ports and Addresses</vt:lpstr>
      <vt:lpstr>Ports and Addresses IP Addresses</vt:lpstr>
      <vt:lpstr>IPv6 Addresses</vt:lpstr>
      <vt:lpstr>Configure IP Addressing</vt:lpstr>
      <vt:lpstr>Configure IP Addressing Manual IP Address Configuration for End Devices</vt:lpstr>
      <vt:lpstr>Configure IP Addressing  Automatic IP Address Configuration for End Devices</vt:lpstr>
      <vt:lpstr>Switch Virtual Interface Configuration</vt:lpstr>
      <vt:lpstr>Configure Router</vt:lpstr>
      <vt:lpstr>Configure Initial Router Settings Basic Router Configuration Steps</vt:lpstr>
      <vt:lpstr>Configure Initial Router Settings Basic Router Configuration Example</vt:lpstr>
      <vt:lpstr>Configure Interfaces</vt:lpstr>
      <vt:lpstr>Configure Interfaces Configure Router Interfaces</vt:lpstr>
      <vt:lpstr>Configure Interfaces Configure Router Interfaces Example</vt:lpstr>
      <vt:lpstr>Configure Interfaces Configure Router Interfaces Example (Cont.)</vt:lpstr>
      <vt:lpstr>Configure Interfaces Verify Interface Configuration</vt:lpstr>
      <vt:lpstr>Configure Interfaces Configure Verification Commands</vt:lpstr>
      <vt:lpstr>Configure Interfaces Configure Verification Commands (Cont.)</vt:lpstr>
      <vt:lpstr>Configure Interfaces Configure Verification Commands (Cont.)</vt:lpstr>
      <vt:lpstr>Configure Interfaces Configure Verification Commands (Cont.)</vt:lpstr>
      <vt:lpstr>Topics Learned</vt:lpstr>
      <vt:lpstr> New Terms and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Shohrab Hossain</cp:lastModifiedBy>
  <cp:revision>223</cp:revision>
  <dcterms:created xsi:type="dcterms:W3CDTF">2019-10-18T06:21:22Z</dcterms:created>
  <dcterms:modified xsi:type="dcterms:W3CDTF">2022-11-21T07:48:00Z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